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12801600" cy="9601200" type="A3"/>
  <p:notesSz cx="6805613" cy="9944100"/>
  <p:defaultTextStyle>
    <a:defPPr>
      <a:defRPr lang="en-US"/>
    </a:defPPr>
    <a:lvl1pPr marL="0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7576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5155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12733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50310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7887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25463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63042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00619" algn="l" defTabSz="107515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cu" initials="u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98DC"/>
    <a:srgbClr val="A1F5ED"/>
    <a:srgbClr val="F8807F"/>
    <a:srgbClr val="BDEA75"/>
    <a:srgbClr val="7AAEEA"/>
    <a:srgbClr val="BFAAFC"/>
    <a:srgbClr val="E2F0D9"/>
    <a:srgbClr val="DED3FD"/>
    <a:srgbClr val="F8D8D8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91" autoAdjust="0"/>
    <p:restoredTop sz="94660"/>
  </p:normalViewPr>
  <p:slideViewPr>
    <p:cSldViewPr snapToGrid="0">
      <p:cViewPr>
        <p:scale>
          <a:sx n="90" d="100"/>
          <a:sy n="90" d="100"/>
        </p:scale>
        <p:origin x="-72" y="29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81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556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575" cy="49847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1" y="1"/>
            <a:ext cx="2949575" cy="49847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9D493A4-3FDE-4DB3-8D4E-6231DF3D3DAA}" type="datetime7">
              <a:rPr lang="en-GB" smtClean="0"/>
              <a:pPr/>
              <a:t>Feb-21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9" y="4786314"/>
            <a:ext cx="5443537" cy="391477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626"/>
            <a:ext cx="2949575" cy="49847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1" y="9445626"/>
            <a:ext cx="2949575" cy="49847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4AA3A4F2-8174-4E30-845C-3D5251375C73}" type="slidenum">
              <a:rPr lang="en-GB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7907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436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725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870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400"/>
            </a:lvl1pPr>
            <a:lvl2pPr marL="640003" indent="0" algn="ctr">
              <a:buNone/>
              <a:defRPr sz="2800"/>
            </a:lvl2pPr>
            <a:lvl3pPr marL="1280006" indent="0" algn="ctr">
              <a:buNone/>
              <a:defRPr sz="2500"/>
            </a:lvl3pPr>
            <a:lvl4pPr marL="1920009" indent="0" algn="ctr">
              <a:buNone/>
              <a:defRPr sz="2200"/>
            </a:lvl4pPr>
            <a:lvl5pPr marL="2560013" indent="0" algn="ctr">
              <a:buNone/>
              <a:defRPr sz="2200"/>
            </a:lvl5pPr>
            <a:lvl6pPr marL="3200016" indent="0" algn="ctr">
              <a:buNone/>
              <a:defRPr sz="2200"/>
            </a:lvl6pPr>
            <a:lvl7pPr marL="3840019" indent="0" algn="ctr">
              <a:buNone/>
              <a:defRPr sz="2200"/>
            </a:lvl7pPr>
            <a:lvl8pPr marL="4480022" indent="0" algn="ctr">
              <a:buNone/>
              <a:defRPr sz="2200"/>
            </a:lvl8pPr>
            <a:lvl9pPr marL="5120025" indent="0" algn="ctr">
              <a:buNone/>
              <a:defRPr sz="2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D5FE-8356-43A7-BC78-D04F51E533A0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98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AC48-3D61-4A27-A98E-31E0F96E9529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04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7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2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75A8-82EB-4F78-B93C-4FB1EE185BD1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79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605D-EFA9-493D-AB70-E2CBEB4BBAFB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2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000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00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192000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560013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20001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384001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448002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12002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64FA-A71E-4B6E-B143-E98FDC2A2E9F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48F95-6370-457A-A538-56DD90CD66F4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2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2" y="2353628"/>
            <a:ext cx="5442347" cy="115347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2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0D79-90ED-46A9-A4E5-7407014A4B11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7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6FF9-4DBB-4444-90D6-F8C13AFD3E02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4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4947-7D14-4C7A-91B1-BE7EF24EC46B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47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9" y="640080"/>
            <a:ext cx="4128849" cy="224028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9"/>
            <a:ext cx="6480810" cy="682307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9" y="2880360"/>
            <a:ext cx="4128849" cy="5336223"/>
          </a:xfrm>
        </p:spPr>
        <p:txBody>
          <a:bodyPr/>
          <a:lstStyle>
            <a:lvl1pPr marL="0" indent="0">
              <a:buNone/>
              <a:defRPr sz="2200"/>
            </a:lvl1pPr>
            <a:lvl2pPr marL="640003" indent="0">
              <a:buNone/>
              <a:defRPr sz="2000"/>
            </a:lvl2pPr>
            <a:lvl3pPr marL="1280006" indent="0">
              <a:buNone/>
              <a:defRPr sz="1700"/>
            </a:lvl3pPr>
            <a:lvl4pPr marL="1920009" indent="0">
              <a:buNone/>
              <a:defRPr sz="1400"/>
            </a:lvl4pPr>
            <a:lvl5pPr marL="2560013" indent="0">
              <a:buNone/>
              <a:defRPr sz="1400"/>
            </a:lvl5pPr>
            <a:lvl6pPr marL="3200016" indent="0">
              <a:buNone/>
              <a:defRPr sz="1400"/>
            </a:lvl6pPr>
            <a:lvl7pPr marL="3840019" indent="0">
              <a:buNone/>
              <a:defRPr sz="1400"/>
            </a:lvl7pPr>
            <a:lvl8pPr marL="4480022" indent="0">
              <a:buNone/>
              <a:defRPr sz="1400"/>
            </a:lvl8pPr>
            <a:lvl9pPr marL="512002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F22B-3485-4AF1-8FCA-0E9C24AA54C2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9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9" y="640080"/>
            <a:ext cx="4128849" cy="224028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9"/>
            <a:ext cx="6480810" cy="6823075"/>
          </a:xfrm>
        </p:spPr>
        <p:txBody>
          <a:bodyPr anchor="t"/>
          <a:lstStyle>
            <a:lvl1pPr marL="0" indent="0">
              <a:buNone/>
              <a:defRPr sz="4500"/>
            </a:lvl1pPr>
            <a:lvl2pPr marL="640003" indent="0">
              <a:buNone/>
              <a:defRPr sz="3900"/>
            </a:lvl2pPr>
            <a:lvl3pPr marL="1280006" indent="0">
              <a:buNone/>
              <a:defRPr sz="3400"/>
            </a:lvl3pPr>
            <a:lvl4pPr marL="1920009" indent="0">
              <a:buNone/>
              <a:defRPr sz="2800"/>
            </a:lvl4pPr>
            <a:lvl5pPr marL="2560013" indent="0">
              <a:buNone/>
              <a:defRPr sz="2800"/>
            </a:lvl5pPr>
            <a:lvl6pPr marL="3200016" indent="0">
              <a:buNone/>
              <a:defRPr sz="2800"/>
            </a:lvl6pPr>
            <a:lvl7pPr marL="3840019" indent="0">
              <a:buNone/>
              <a:defRPr sz="2800"/>
            </a:lvl7pPr>
            <a:lvl8pPr marL="4480022" indent="0">
              <a:buNone/>
              <a:defRPr sz="2800"/>
            </a:lvl8pPr>
            <a:lvl9pPr marL="5120025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9" y="2880360"/>
            <a:ext cx="4128849" cy="5336223"/>
          </a:xfrm>
        </p:spPr>
        <p:txBody>
          <a:bodyPr/>
          <a:lstStyle>
            <a:lvl1pPr marL="0" indent="0">
              <a:buNone/>
              <a:defRPr sz="2200"/>
            </a:lvl1pPr>
            <a:lvl2pPr marL="640003" indent="0">
              <a:buNone/>
              <a:defRPr sz="2000"/>
            </a:lvl2pPr>
            <a:lvl3pPr marL="1280006" indent="0">
              <a:buNone/>
              <a:defRPr sz="1700"/>
            </a:lvl3pPr>
            <a:lvl4pPr marL="1920009" indent="0">
              <a:buNone/>
              <a:defRPr sz="1400"/>
            </a:lvl4pPr>
            <a:lvl5pPr marL="2560013" indent="0">
              <a:buNone/>
              <a:defRPr sz="1400"/>
            </a:lvl5pPr>
            <a:lvl6pPr marL="3200016" indent="0">
              <a:buNone/>
              <a:defRPr sz="1400"/>
            </a:lvl6pPr>
            <a:lvl7pPr marL="3840019" indent="0">
              <a:buNone/>
              <a:defRPr sz="1400"/>
            </a:lvl7pPr>
            <a:lvl8pPr marL="4480022" indent="0">
              <a:buNone/>
              <a:defRPr sz="1400"/>
            </a:lvl8pPr>
            <a:lvl9pPr marL="512002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8EA6-082B-440D-8C97-C1945CC7F5C7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6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C63D-2319-4114-83DF-C8AC13622500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4"/>
            <a:ext cx="2880360" cy="51117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0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1280006" rtl="0" eaLnBrk="1" latinLnBrk="0" hangingPunct="1">
        <a:lnSpc>
          <a:spcPct val="90000"/>
        </a:lnSpc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02" indent="-320002" algn="l" defTabSz="1280006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60005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008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011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4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017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020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025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028" indent="-320002" algn="l" defTabSz="1280006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0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0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0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01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01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01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022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025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13" y="84600"/>
            <a:ext cx="12051332" cy="461665"/>
          </a:xfrm>
          <a:prstGeom prst="rect">
            <a:avLst/>
          </a:prstGeom>
          <a:noFill/>
        </p:spPr>
        <p:txBody>
          <a:bodyPr wrap="square" lIns="91428" tIns="45714" rIns="91428" bIns="45714">
            <a:spAutoFit/>
          </a:bodyPr>
          <a:lstStyle/>
          <a:p>
            <a:pPr algn="ctr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8596676" y="643309"/>
            <a:ext cx="3985899" cy="8592445"/>
            <a:chOff x="8596676" y="643309"/>
            <a:chExt cx="3985899" cy="8592445"/>
          </a:xfrm>
        </p:grpSpPr>
        <p:sp>
          <p:nvSpPr>
            <p:cNvPr id="37" name="Rectangle 36"/>
            <p:cNvSpPr/>
            <p:nvPr/>
          </p:nvSpPr>
          <p:spPr>
            <a:xfrm>
              <a:off x="8596676" y="643309"/>
              <a:ext cx="3959999" cy="8592445"/>
            </a:xfrm>
            <a:prstGeom prst="rect">
              <a:avLst/>
            </a:prstGeom>
            <a:solidFill>
              <a:srgbClr val="BDEA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8" tIns="45714" rIns="91428" bIns="45714" rtlCol="0" anchor="ctr"/>
            <a:lstStyle/>
            <a:p>
              <a:endParaRPr lang="en-GB" sz="28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610930" y="1188000"/>
              <a:ext cx="3971645" cy="2677644"/>
            </a:xfrm>
            <a:prstGeom prst="rect">
              <a:avLst/>
            </a:prstGeom>
            <a:noFill/>
          </p:spPr>
          <p:txBody>
            <a:bodyPr wrap="square" lIns="91428" tIns="45714" rIns="91428" bIns="45714">
              <a:spAutoFit/>
            </a:bodyPr>
            <a:lstStyle/>
            <a:p>
              <a:r>
                <a:rPr lang="ru-RU" sz="1400" b="1" dirty="0" smtClean="0"/>
                <a:t>Взаимодействие с экспертами</a:t>
              </a:r>
              <a:endParaRPr lang="ru-RU" sz="1400" b="1" dirty="0"/>
            </a:p>
            <a:p>
              <a:r>
                <a:rPr lang="ru-RU" sz="1400" b="1" dirty="0" smtClean="0"/>
                <a:t>Рецензирование статей</a:t>
              </a:r>
              <a:endParaRPr lang="ru-RU" sz="1400" b="1" dirty="0"/>
            </a:p>
            <a:p>
              <a:r>
                <a:rPr lang="ru-RU" sz="1400" b="1" dirty="0" smtClean="0"/>
                <a:t>Создание </a:t>
              </a:r>
              <a:r>
                <a:rPr lang="ru-RU" sz="1400" b="1" dirty="0"/>
                <a:t>общей базы </a:t>
              </a:r>
              <a:r>
                <a:rPr lang="ru-RU" sz="1400" b="1" dirty="0" smtClean="0"/>
                <a:t>ресурсов (база данных / глоссарий / </a:t>
              </a:r>
              <a:r>
                <a:rPr lang="ru-RU" sz="1400" b="1" dirty="0" smtClean="0"/>
                <a:t>вики</a:t>
              </a:r>
              <a:r>
                <a:rPr lang="ru-RU" sz="1400" b="1" dirty="0" smtClean="0"/>
                <a:t>)</a:t>
              </a:r>
              <a:endParaRPr lang="ru-RU" sz="1400" b="1" dirty="0"/>
            </a:p>
            <a:p>
              <a:r>
                <a:rPr lang="ru-RU" sz="1400" b="1" dirty="0"/>
                <a:t>Выступления, презентации, доклады</a:t>
              </a:r>
            </a:p>
            <a:p>
              <a:r>
                <a:rPr lang="ru-RU" sz="1400" b="1" dirty="0" smtClean="0"/>
                <a:t>Разработка кейса </a:t>
              </a:r>
              <a:r>
                <a:rPr lang="ru-RU" sz="1400" b="1" dirty="0"/>
                <a:t>(форум, занятие)</a:t>
              </a:r>
            </a:p>
            <a:p>
              <a:r>
                <a:rPr lang="ru-RU" sz="1400" b="1" dirty="0" smtClean="0"/>
                <a:t>Создание </a:t>
              </a:r>
              <a:r>
                <a:rPr lang="ru-RU" sz="1400" b="1" dirty="0"/>
                <a:t>концептуальных карт</a:t>
              </a:r>
            </a:p>
            <a:p>
              <a:r>
                <a:rPr lang="ru-RU" sz="1400" b="1" dirty="0"/>
                <a:t>Запись </a:t>
              </a:r>
              <a:r>
                <a:rPr lang="ru-RU" sz="1400" b="1" dirty="0" smtClean="0"/>
                <a:t>видео</a:t>
              </a:r>
              <a:endParaRPr lang="ru-RU" sz="1400" b="1" dirty="0"/>
            </a:p>
            <a:p>
              <a:r>
                <a:rPr lang="ru-RU" sz="1400" b="1" dirty="0" smtClean="0"/>
                <a:t>Написание отчета</a:t>
              </a:r>
              <a:endParaRPr lang="ru-RU" sz="1400" b="1" dirty="0"/>
            </a:p>
            <a:p>
              <a:r>
                <a:rPr lang="ru-RU" sz="1400" b="1" dirty="0" smtClean="0"/>
                <a:t>Написание </a:t>
              </a:r>
              <a:r>
                <a:rPr lang="ru-RU" sz="1400" b="1" dirty="0"/>
                <a:t>научно-исследовательской работы</a:t>
              </a:r>
            </a:p>
            <a:p>
              <a:r>
                <a:rPr lang="ru-RU" sz="1400" b="1" dirty="0" smtClean="0"/>
                <a:t>Запись </a:t>
              </a:r>
              <a:r>
                <a:rPr lang="ru-RU" sz="1400" b="1" dirty="0"/>
                <a:t>подкаста </a:t>
              </a:r>
            </a:p>
            <a:p>
              <a:r>
                <a:rPr lang="ru-RU" sz="1400" b="1" dirty="0" smtClean="0"/>
                <a:t>Групповой </a:t>
              </a:r>
              <a:r>
                <a:rPr lang="ru-RU" sz="1400" b="1" dirty="0"/>
                <a:t>проект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610930" y="646460"/>
              <a:ext cx="3124677" cy="523208"/>
            </a:xfrm>
            <a:prstGeom prst="rect">
              <a:avLst/>
            </a:prstGeom>
            <a:noFill/>
          </p:spPr>
          <p:txBody>
            <a:bodyPr wrap="none" lIns="91428" tIns="45714" rIns="91428" bIns="45714">
              <a:spAutoFit/>
            </a:bodyPr>
            <a:lstStyle/>
            <a:p>
              <a:pPr>
                <a:spcBef>
                  <a:spcPts val="601"/>
                </a:spcBef>
                <a:spcAft>
                  <a:spcPts val="601"/>
                </a:spcAft>
              </a:pPr>
              <a:r>
                <a:rPr lang="ru-RU" sz="2700" dirty="0" smtClean="0"/>
                <a:t>Создание</a:t>
              </a:r>
              <a:r>
                <a:rPr lang="en-US" sz="2700" dirty="0" smtClean="0"/>
                <a:t> </a:t>
              </a:r>
              <a:r>
                <a:rPr lang="ru-RU" sz="2700" dirty="0" smtClean="0"/>
                <a:t>продукта</a:t>
              </a:r>
              <a:endParaRPr lang="ru-RU" sz="27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38046" y="643308"/>
            <a:ext cx="3980913" cy="5766600"/>
            <a:chOff x="238046" y="643308"/>
            <a:chExt cx="3980913" cy="6146136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238046" y="643308"/>
              <a:ext cx="3980913" cy="3330058"/>
              <a:chOff x="238046" y="643308"/>
              <a:chExt cx="3980913" cy="3330058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238046" y="643308"/>
                <a:ext cx="3959999" cy="3263957"/>
              </a:xfrm>
              <a:prstGeom prst="rect">
                <a:avLst/>
              </a:prstGeom>
              <a:solidFill>
                <a:srgbClr val="F880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8" tIns="45714" rIns="91428" bIns="45714" rtlCol="0" anchor="ctr"/>
              <a:lstStyle/>
              <a:p>
                <a:endParaRPr lang="en-GB" sz="2800" dirty="0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52000" y="648000"/>
                <a:ext cx="3966959" cy="46165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>
                  <a:spcBef>
                    <a:spcPts val="601"/>
                  </a:spcBef>
                  <a:spcAft>
                    <a:spcPts val="601"/>
                  </a:spcAft>
                </a:pPr>
                <a:r>
                  <a:rPr lang="ru-RU" sz="2400" dirty="0" smtClean="0"/>
                  <a:t>Аналитическая деятельность</a:t>
                </a:r>
                <a:endParaRPr lang="ru-RU" sz="2400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38046" y="1188000"/>
                <a:ext cx="3959999" cy="2785366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r>
                  <a:rPr lang="ru-RU" sz="1400" b="1" dirty="0" smtClean="0"/>
                  <a:t>Поиск и анализ информации</a:t>
                </a:r>
                <a:endParaRPr lang="ru-RU" sz="1400" b="1" dirty="0"/>
              </a:p>
              <a:p>
                <a:r>
                  <a:rPr lang="ru-RU" sz="1400" b="1" dirty="0" smtClean="0"/>
                  <a:t>Работа с открытыми образовательными ресурсами</a:t>
                </a:r>
                <a:endParaRPr lang="ru-RU" sz="1400" b="1" dirty="0"/>
              </a:p>
              <a:p>
                <a:r>
                  <a:rPr lang="ru-RU" sz="1400" b="1" dirty="0"/>
                  <a:t>Отзыв, рецензия на научную статью или литературное произведение (форум / блог / </a:t>
                </a:r>
                <a:r>
                  <a:rPr lang="ru-RU" sz="1400" b="1" dirty="0" smtClean="0"/>
                  <a:t>вики </a:t>
                </a:r>
                <a:r>
                  <a:rPr lang="ru-RU" sz="1400" b="1" dirty="0"/>
                  <a:t>/ RSS)</a:t>
                </a:r>
              </a:p>
              <a:p>
                <a:r>
                  <a:rPr lang="ru-RU" sz="1400" b="1" dirty="0" smtClean="0"/>
                  <a:t>Лабораторные или натурные наблюдения </a:t>
                </a:r>
              </a:p>
              <a:p>
                <a:r>
                  <a:rPr lang="ru-RU" sz="1400" b="1" dirty="0" smtClean="0"/>
                  <a:t>Проведение экспериментов</a:t>
                </a:r>
                <a:endParaRPr lang="ru-RU" sz="1400" b="1" dirty="0"/>
              </a:p>
              <a:p>
                <a:r>
                  <a:rPr lang="ru-RU" sz="1400" b="1" dirty="0"/>
                  <a:t>Написание научно-исследовательской </a:t>
                </a:r>
                <a:r>
                  <a:rPr lang="ru-RU" sz="1400" b="1" dirty="0" smtClean="0"/>
                  <a:t>работы, научной статьи</a:t>
                </a:r>
                <a:endParaRPr lang="ru-RU" sz="1400" b="1" dirty="0"/>
              </a:p>
              <a:p>
                <a:r>
                  <a:rPr lang="ru-RU" sz="1400" b="1" dirty="0" smtClean="0"/>
                  <a:t>Командная работа</a:t>
                </a:r>
                <a:endParaRPr lang="ru-RU" sz="1400" b="1" dirty="0"/>
              </a:p>
              <a:p>
                <a:endParaRPr lang="ru-RU" b="1" dirty="0"/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238046" y="4032000"/>
              <a:ext cx="3959999" cy="2757444"/>
              <a:chOff x="238046" y="4032000"/>
              <a:chExt cx="3959999" cy="275744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38046" y="4045414"/>
                <a:ext cx="3959999" cy="2744030"/>
              </a:xfrm>
              <a:prstGeom prst="rect">
                <a:avLst/>
              </a:prstGeom>
              <a:solidFill>
                <a:srgbClr val="A1F5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8" tIns="45714" rIns="91428" bIns="45714" rtlCol="0" anchor="ctr"/>
              <a:lstStyle/>
              <a:p>
                <a:r>
                  <a:rPr lang="ru-RU" sz="2800" dirty="0"/>
                  <a:t>;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52000" y="4032000"/>
                <a:ext cx="3326271" cy="523208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>
                  <a:spcBef>
                    <a:spcPts val="601"/>
                  </a:spcBef>
                  <a:spcAft>
                    <a:spcPts val="601"/>
                  </a:spcAft>
                </a:pPr>
                <a:r>
                  <a:rPr lang="ru-RU" sz="2700" dirty="0"/>
                  <a:t>Усвоение материала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38046" y="4578281"/>
                <a:ext cx="3959999" cy="2031313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r>
                  <a:rPr lang="ru-RU" sz="1400" b="1" dirty="0"/>
                  <a:t>Управляемое чтение </a:t>
                </a:r>
                <a:endParaRPr lang="ru-RU" sz="1400" b="1" dirty="0" smtClean="0"/>
              </a:p>
              <a:p>
                <a:r>
                  <a:rPr lang="ru-RU" sz="1400" b="1" dirty="0" smtClean="0"/>
                  <a:t>Открытые </a:t>
                </a:r>
                <a:r>
                  <a:rPr lang="ru-RU" sz="1400" b="1" dirty="0"/>
                  <a:t>образовательные ресурсы</a:t>
                </a:r>
                <a:endParaRPr lang="ru-RU" sz="1400" dirty="0"/>
              </a:p>
              <a:p>
                <a:r>
                  <a:rPr lang="ru-RU" sz="1400" b="1" dirty="0" smtClean="0"/>
                  <a:t>Запись </a:t>
                </a:r>
                <a:r>
                  <a:rPr lang="ru-RU" sz="1400" b="1" dirty="0" err="1" smtClean="0"/>
                  <a:t>подкастов</a:t>
                </a:r>
                <a:r>
                  <a:rPr lang="ru-RU" sz="1400" b="1" dirty="0" smtClean="0"/>
                  <a:t> студентами</a:t>
                </a:r>
                <a:endParaRPr lang="ru-RU" sz="1400" dirty="0"/>
              </a:p>
              <a:p>
                <a:r>
                  <a:rPr lang="ru-RU" sz="1400" b="1" dirty="0" err="1"/>
                  <a:t>Вебинары</a:t>
                </a:r>
                <a:r>
                  <a:rPr lang="ru-RU" sz="1400" b="1" dirty="0"/>
                  <a:t> </a:t>
                </a:r>
                <a:endParaRPr lang="ru-RU" sz="1400" b="1" dirty="0" smtClean="0"/>
              </a:p>
              <a:p>
                <a:r>
                  <a:rPr lang="ru-RU" sz="1400" b="1" dirty="0" smtClean="0"/>
                  <a:t>Форумы «вопрос-ответ»</a:t>
                </a:r>
                <a:endParaRPr lang="ru-RU" sz="1400" dirty="0"/>
              </a:p>
              <a:p>
                <a:r>
                  <a:rPr lang="ru-RU" sz="1400" b="1" dirty="0" smtClean="0"/>
                  <a:t>Видео </a:t>
                </a:r>
                <a:r>
                  <a:rPr lang="ru-RU" sz="1400" b="1" dirty="0"/>
                  <a:t>на YouTube</a:t>
                </a:r>
                <a:endParaRPr lang="ru-RU" sz="1400" dirty="0"/>
              </a:p>
              <a:p>
                <a:r>
                  <a:rPr lang="ru-RU" sz="1400" b="1" dirty="0"/>
                  <a:t>Лабораторные или натурные наблюдения </a:t>
                </a:r>
              </a:p>
              <a:p>
                <a:r>
                  <a:rPr lang="ru-RU" sz="1400" b="1" dirty="0" smtClean="0"/>
                  <a:t>Тесты – формирующие, с автоматической обратной связью</a:t>
                </a:r>
              </a:p>
            </p:txBody>
          </p:sp>
        </p:grpSp>
      </p:grpSp>
      <p:grpSp>
        <p:nvGrpSpPr>
          <p:cNvPr id="35" name="Группа 34"/>
          <p:cNvGrpSpPr/>
          <p:nvPr/>
        </p:nvGrpSpPr>
        <p:grpSpPr>
          <a:xfrm>
            <a:off x="238046" y="643309"/>
            <a:ext cx="8700282" cy="8798238"/>
            <a:chOff x="254574" y="643309"/>
            <a:chExt cx="8700282" cy="8798238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4417387" y="643309"/>
              <a:ext cx="4537469" cy="3062399"/>
              <a:chOff x="4417387" y="643309"/>
              <a:chExt cx="4537469" cy="3062399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424488" y="643309"/>
                <a:ext cx="3959999" cy="3062399"/>
              </a:xfrm>
              <a:prstGeom prst="rect">
                <a:avLst/>
              </a:prstGeom>
              <a:solidFill>
                <a:srgbClr val="BB98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8" tIns="45714" rIns="91428" bIns="45714" rtlCol="0" anchor="ctr"/>
              <a:lstStyle/>
              <a:p>
                <a:endParaRPr lang="en-GB" sz="28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428000" y="648000"/>
                <a:ext cx="4526856" cy="492430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>
                  <a:spcBef>
                    <a:spcPts val="601"/>
                  </a:spcBef>
                  <a:spcAft>
                    <a:spcPts val="601"/>
                  </a:spcAft>
                </a:pPr>
                <a:r>
                  <a:rPr lang="ru-RU" sz="2500" dirty="0"/>
                  <a:t>Практическая </a:t>
                </a:r>
                <a:r>
                  <a:rPr lang="ru-RU" sz="2500" dirty="0" smtClean="0"/>
                  <a:t>деятельность</a:t>
                </a:r>
                <a:r>
                  <a:rPr lang="en-US" sz="2500" dirty="0"/>
                  <a:t>	</a:t>
                </a:r>
                <a:endParaRPr lang="ru-RU" sz="2500" dirty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417387" y="1188000"/>
                <a:ext cx="3959999" cy="1600426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r>
                  <a:rPr lang="ru-RU" sz="1400" b="1" dirty="0"/>
                  <a:t>Тесты, </a:t>
                </a:r>
                <a:r>
                  <a:rPr lang="ru-RU" sz="1400" b="1" dirty="0" smtClean="0"/>
                  <a:t>блиц-опросы</a:t>
                </a:r>
                <a:endParaRPr lang="ru-RU" sz="1400" b="1" dirty="0"/>
              </a:p>
              <a:p>
                <a:r>
                  <a:rPr lang="ru-RU" sz="1400" b="1" dirty="0" smtClean="0"/>
                  <a:t>Деловые игры в онлайн-среде </a:t>
                </a:r>
                <a:r>
                  <a:rPr lang="ru-RU" sz="1400" b="1" dirty="0"/>
                  <a:t>(форум, виртуальный класс)</a:t>
                </a:r>
              </a:p>
              <a:p>
                <a:r>
                  <a:rPr lang="ru-RU" sz="1400" b="1" dirty="0"/>
                  <a:t>Рефлексивный дневник – индивидуально или в группе (форум)</a:t>
                </a:r>
              </a:p>
              <a:p>
                <a:r>
                  <a:rPr lang="ru-RU" sz="1400" b="1" dirty="0" smtClean="0"/>
                  <a:t>Кейсы (форум</a:t>
                </a:r>
                <a:r>
                  <a:rPr lang="ru-RU" sz="1400" b="1" dirty="0"/>
                  <a:t>, </a:t>
                </a:r>
                <a:r>
                  <a:rPr lang="ru-RU" sz="1400" b="1" dirty="0" smtClean="0"/>
                  <a:t>на занятии)</a:t>
                </a:r>
                <a:endParaRPr lang="ru-RU" sz="1400" b="1" dirty="0"/>
              </a:p>
              <a:p>
                <a:r>
                  <a:rPr lang="ru-RU" sz="1400" b="1" dirty="0"/>
                  <a:t>Блиц-опрос (форум</a:t>
                </a:r>
                <a:r>
                  <a:rPr lang="ru-RU" sz="1400" b="1" dirty="0" smtClean="0"/>
                  <a:t>)</a:t>
                </a:r>
                <a:endParaRPr lang="ru-RU" sz="1400" b="1" dirty="0"/>
              </a:p>
            </p:txBody>
          </p:sp>
        </p:grpSp>
        <p:grpSp>
          <p:nvGrpSpPr>
            <p:cNvPr id="32" name="Группа 31"/>
            <p:cNvGrpSpPr/>
            <p:nvPr/>
          </p:nvGrpSpPr>
          <p:grpSpPr>
            <a:xfrm>
              <a:off x="4428162" y="3822742"/>
              <a:ext cx="4109178" cy="2585962"/>
              <a:chOff x="4428162" y="3822742"/>
              <a:chExt cx="4109178" cy="258596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428162" y="3822742"/>
                <a:ext cx="3959999" cy="258596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8" tIns="45714" rIns="91428" bIns="45714" rtlCol="0" anchor="ctr"/>
              <a:lstStyle/>
              <a:p>
                <a:endParaRPr lang="en-GB" sz="2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428162" y="3822742"/>
                <a:ext cx="4109178" cy="523208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>
                  <a:spcBef>
                    <a:spcPts val="601"/>
                  </a:spcBef>
                  <a:spcAft>
                    <a:spcPts val="601"/>
                  </a:spcAft>
                </a:pPr>
                <a:r>
                  <a:rPr lang="ru-RU" sz="2700" dirty="0"/>
                  <a:t>Совместная </a:t>
                </a:r>
                <a:r>
                  <a:rPr lang="ru-RU" sz="2700" dirty="0" smtClean="0"/>
                  <a:t>деятельность</a:t>
                </a:r>
                <a:endParaRPr lang="ru-RU" sz="27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428162" y="4311757"/>
                <a:ext cx="3959999" cy="1169539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r>
                  <a:rPr lang="ru-RU" sz="1400" b="1" dirty="0"/>
                  <a:t>Создание </a:t>
                </a:r>
                <a:r>
                  <a:rPr lang="ru-RU" sz="1400" b="1" dirty="0" smtClean="0"/>
                  <a:t>вики-статьи </a:t>
                </a:r>
                <a:endParaRPr lang="ru-RU" sz="1400" b="1" dirty="0" smtClean="0"/>
              </a:p>
              <a:p>
                <a:r>
                  <a:rPr lang="ru-RU" sz="1400" b="1" dirty="0" smtClean="0"/>
                  <a:t>Создание </a:t>
                </a:r>
                <a:r>
                  <a:rPr lang="ru-RU" sz="1400" b="1" dirty="0"/>
                  <a:t>общей базы </a:t>
                </a:r>
                <a:r>
                  <a:rPr lang="ru-RU" sz="1400" b="1" dirty="0" smtClean="0"/>
                  <a:t>ресурсов (база данных / глоссарий / </a:t>
                </a:r>
                <a:r>
                  <a:rPr lang="ru-RU" sz="1400" b="1" dirty="0" smtClean="0"/>
                  <a:t>вики)</a:t>
                </a:r>
                <a:endParaRPr lang="ru-RU" sz="1400" b="1" dirty="0"/>
              </a:p>
              <a:p>
                <a:r>
                  <a:rPr lang="ru-RU" sz="1400" b="1" dirty="0" smtClean="0"/>
                  <a:t>Взаимодействие в </a:t>
                </a:r>
                <a:r>
                  <a:rPr lang="ru-RU" sz="1400" b="1" dirty="0"/>
                  <a:t>социальных сетях</a:t>
                </a:r>
              </a:p>
              <a:p>
                <a:r>
                  <a:rPr lang="ru-RU" sz="1400" b="1" dirty="0" smtClean="0"/>
                  <a:t>Взаимное обучение</a:t>
                </a:r>
                <a:endParaRPr lang="ru-RU" b="1" dirty="0"/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254574" y="6663818"/>
              <a:ext cx="8129913" cy="2777729"/>
              <a:chOff x="254574" y="6663818"/>
              <a:chExt cx="8129913" cy="2777729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54574" y="6663818"/>
                <a:ext cx="8129913" cy="2777729"/>
              </a:xfrm>
              <a:prstGeom prst="rect">
                <a:avLst/>
              </a:prstGeom>
              <a:solidFill>
                <a:srgbClr val="7AAE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8" tIns="45714" rIns="91428" bIns="45714" rtlCol="0" anchor="ctr"/>
              <a:lstStyle/>
              <a:p>
                <a:endParaRPr lang="en-GB" sz="28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46957" y="7139000"/>
                <a:ext cx="8030429" cy="2031313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>
                <a:spAutoFit/>
              </a:bodyPr>
              <a:lstStyle/>
              <a:p>
                <a:r>
                  <a:rPr lang="ru-RU" sz="1400" b="1" dirty="0"/>
                  <a:t>Вопрос эксперту </a:t>
                </a:r>
                <a:r>
                  <a:rPr lang="ru-RU" sz="1400" b="1" dirty="0" smtClean="0"/>
                  <a:t>(форум / видео / чат</a:t>
                </a:r>
                <a:r>
                  <a:rPr lang="ru-RU" sz="1400" b="1" dirty="0"/>
                  <a:t>)</a:t>
                </a:r>
              </a:p>
              <a:p>
                <a:r>
                  <a:rPr lang="ru-RU" sz="1400" b="1" dirty="0"/>
                  <a:t>Вебинары (виртуальный класс)</a:t>
                </a:r>
              </a:p>
              <a:p>
                <a:r>
                  <a:rPr lang="ru-RU" sz="1400" b="1" dirty="0"/>
                  <a:t>Образец </a:t>
                </a:r>
                <a:r>
                  <a:rPr lang="ru-RU" sz="1400" b="1" dirty="0" smtClean="0"/>
                  <a:t>ответа / примеры работ </a:t>
                </a:r>
                <a:r>
                  <a:rPr lang="ru-RU" sz="1400" b="1" dirty="0"/>
                  <a:t>(форум)</a:t>
                </a:r>
              </a:p>
              <a:p>
                <a:r>
                  <a:rPr lang="ru-RU" sz="1400" b="1" dirty="0" smtClean="0"/>
                  <a:t>Размышления </a:t>
                </a:r>
                <a:r>
                  <a:rPr lang="ru-RU" sz="1400" b="1" dirty="0"/>
                  <a:t>о профессии и карьере (блог)</a:t>
                </a:r>
              </a:p>
              <a:p>
                <a:r>
                  <a:rPr lang="ru-RU" sz="1400" b="1" dirty="0"/>
                  <a:t>Групповые обсуждения темы, проблемы, статей и т.д. (</a:t>
                </a:r>
                <a:r>
                  <a:rPr lang="ru-RU" sz="1400" b="1" dirty="0" smtClean="0"/>
                  <a:t>чат / блог / </a:t>
                </a:r>
                <a:r>
                  <a:rPr lang="ru-RU" sz="1400" b="1" dirty="0" err="1" smtClean="0"/>
                  <a:t>викиi</a:t>
                </a:r>
                <a:r>
                  <a:rPr lang="ru-RU" sz="1400" b="1" dirty="0"/>
                  <a:t>)</a:t>
                </a:r>
              </a:p>
              <a:p>
                <a:r>
                  <a:rPr lang="ru-RU" sz="1400" b="1" dirty="0" smtClean="0"/>
                  <a:t>Общение </a:t>
                </a:r>
                <a:r>
                  <a:rPr lang="ru-RU" sz="1400" b="1" dirty="0"/>
                  <a:t>в социальных сетях</a:t>
                </a:r>
              </a:p>
              <a:p>
                <a:r>
                  <a:rPr lang="ru-RU" sz="1400" b="1" dirty="0" smtClean="0"/>
                  <a:t>Эссе – </a:t>
                </a:r>
                <a:r>
                  <a:rPr lang="ru-RU" sz="1400" b="1" dirty="0"/>
                  <a:t>индивидуальные или групповые (форум)</a:t>
                </a:r>
              </a:p>
              <a:p>
                <a:r>
                  <a:rPr lang="ru-RU" sz="1400" b="1" dirty="0"/>
                  <a:t>Создание групп по интересам – обмен опытом (форум)</a:t>
                </a:r>
              </a:p>
              <a:p>
                <a:r>
                  <a:rPr lang="ru-RU" sz="1400" b="1" dirty="0" smtClean="0"/>
                  <a:t>Групповой </a:t>
                </a:r>
                <a:r>
                  <a:rPr lang="ru-RU" sz="1400" b="1" dirty="0"/>
                  <a:t>проект</a:t>
                </a:r>
                <a:endParaRPr lang="ru-RU" sz="1400" b="1" dirty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563" y="6674199"/>
                <a:ext cx="2045729" cy="50781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>
                  <a:spcBef>
                    <a:spcPts val="601"/>
                  </a:spcBef>
                  <a:spcAft>
                    <a:spcPts val="601"/>
                  </a:spcAft>
                </a:pPr>
                <a:r>
                  <a:rPr lang="ru-RU" sz="2700" dirty="0"/>
                  <a:t>Обсуждение</a:t>
                </a:r>
                <a:endParaRPr lang="ru-RU" sz="2700" dirty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859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13423</TotalTime>
  <Words>247</Words>
  <Application>Microsoft Office PowerPoint</Application>
  <PresentationFormat>A3 (297x420 мм)</PresentationFormat>
  <Paragraphs>51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np_ucl1</dc:creator>
  <cp:lastModifiedBy>User</cp:lastModifiedBy>
  <cp:revision>166</cp:revision>
  <cp:lastPrinted>2015-11-06T16:23:09Z</cp:lastPrinted>
  <dcterms:created xsi:type="dcterms:W3CDTF">2014-10-31T14:03:56Z</dcterms:created>
  <dcterms:modified xsi:type="dcterms:W3CDTF">2021-02-03T11:58:07Z</dcterms:modified>
</cp:coreProperties>
</file>